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75" r:id="rId5"/>
    <p:sldId id="276" r:id="rId6"/>
    <p:sldId id="277" r:id="rId7"/>
    <p:sldId id="278" r:id="rId8"/>
    <p:sldId id="274" r:id="rId9"/>
    <p:sldId id="261" r:id="rId10"/>
    <p:sldId id="263" r:id="rId11"/>
    <p:sldId id="267" r:id="rId12"/>
    <p:sldId id="269" r:id="rId13"/>
    <p:sldId id="271" r:id="rId14"/>
    <p:sldId id="272" r:id="rId15"/>
    <p:sldId id="273" r:id="rId16"/>
    <p:sldId id="265" r:id="rId17"/>
    <p:sldId id="268" r:id="rId18"/>
    <p:sldId id="27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FBB53F-AFBB-4F0C-84A5-DF8778361C59}">
          <p14:sldIdLst>
            <p14:sldId id="256"/>
            <p14:sldId id="257"/>
            <p14:sldId id="259"/>
            <p14:sldId id="275"/>
            <p14:sldId id="276"/>
            <p14:sldId id="277"/>
            <p14:sldId id="278"/>
            <p14:sldId id="274"/>
            <p14:sldId id="261"/>
            <p14:sldId id="263"/>
            <p14:sldId id="267"/>
            <p14:sldId id="269"/>
            <p14:sldId id="271"/>
            <p14:sldId id="272"/>
            <p14:sldId id="273"/>
            <p14:sldId id="265"/>
            <p14:sldId id="268"/>
            <p14:sldId id="27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37" autoAdjust="0"/>
  </p:normalViewPr>
  <p:slideViewPr>
    <p:cSldViewPr snapToGrid="0">
      <p:cViewPr varScale="1">
        <p:scale>
          <a:sx n="74" d="100"/>
          <a:sy n="74" d="100"/>
        </p:scale>
        <p:origin x="10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9T05:21:54.9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24575,'0'0'-8191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DE34-E1F8-B8A4-D7E8-0D71082EB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6CD203-F18B-49CD-60D5-3FFC39A24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97FA3-502E-750D-7C35-BCB3C8081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E2724-2772-0815-42AD-2322B12CA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25215-B2B1-2C21-1012-E06EADBD5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9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990C-4BEB-8946-31F8-73FA5187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F9724-98F7-3D01-9DE4-25DAC6F7A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355F4-098C-331D-C00F-5B2AAD28C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EB176-6C28-E3A5-08C2-D8480407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34B3A-D786-6D2D-6683-8F6F8627A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9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42C65-A4A0-EAD7-E81B-8D4863ACC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4DF13C-5D27-9126-B9A3-C26C8C2B0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EC56E-3AD5-0A9C-FDF7-7A088841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A6905-0341-B785-4FF8-BFD6B8143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94625-4EA6-DE6C-46B6-7E6CF5169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63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89B61-D3B0-6EE8-0991-BAE077A94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9DCEE-EF76-FEF3-1E5F-ED295E821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2A0B5-456E-4964-C302-1C412F3E1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A8659-2AEE-8067-2698-254923CA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1A312-EA86-B5AF-BC94-41CA97AD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1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6C9D2-CE78-DC9E-F9CB-A5623A6B8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74CDC-1AB1-B29A-56FD-CDC690FEB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FD100-3188-C83A-6D95-36CB38148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86EAC-B682-78CE-74D9-50A84BC23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63E85-4F34-D1B1-734F-54294F8A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34B15-26A3-A46F-77C2-4502F3904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12305-85CC-10CC-661C-8B6A7264B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BE2E1-AE8D-C68D-0ED1-9B192F0F3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94EC7-9546-136F-75B3-8F78C9F9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8ECB8-D30E-FFD2-EB86-5CA63D4A8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F72A-DA88-A2A7-ADA3-C8750D33F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48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B41B7-9615-A957-F06B-4B3FFEA73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3E52D-88D1-AE3E-EC90-0D50B228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D44EBA-E59C-EE90-8791-555A369CD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1A39E-690B-5EB6-659E-43A9BC7AE9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B3FBB-E0B0-A02C-10B0-56F5FF595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4F96BC-E7C2-0DEA-FA96-9E4193619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202B0A-B02F-7162-22B6-E50137981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306CBF-9431-1E21-9813-A07657EDE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91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CA08-81A1-BFE8-B554-AF8AF38AB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2B949C-95EE-DC98-E230-494FCE058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2D4B68-69F6-11B1-4C00-8BC6FB20C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43295-5A97-D21D-B8EF-56E6E1CAB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7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B72AD-D097-5FD7-7F16-795F6632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02E239-AA56-A811-CF24-4BC58708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190EE-7E06-0EF6-35DB-E6C65719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45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B70BC-9082-30BE-0B79-952C5DF32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230FB-63C2-6D11-A57A-8BAD40818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B7776-A1FB-12FB-7791-2BDFEB846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16722-73B3-E415-E645-FDE1D261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01CFB-9274-ED5A-E22C-4839615B1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BA59-2AEF-2AF6-CAED-8A5E69562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64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6EAC3-906A-1CAA-851F-B1AD30852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A7AA6-C4AE-3E1D-CB57-378C30946B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934DA0-6560-FD20-056A-4FCC7EB88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3AC95-0DA2-7A5E-FE7B-E533B92F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74E1B-242F-8D25-F427-28EFD4F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3064-8F52-4C4A-6700-04440C709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2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B6666-B63F-06DD-B69B-EE3D08D3D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E0293-9B05-EB8E-D14B-9A8A71E5D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62635-EB35-F7C6-4F26-FF37A289A6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E5D758-3511-4B8D-BF12-A38F432D9641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EAD7F-3E0D-4C5B-FFBD-CE4B53663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6D1D9-5335-B162-3078-F93EB78F2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EE824B-E89D-47A9-81E8-E2FDF05FC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1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omputer chip&#10;&#10;AI-generated content may be incorrect.">
            <a:extLst>
              <a:ext uri="{FF2B5EF4-FFF2-40B4-BE49-F238E27FC236}">
                <a16:creationId xmlns:a16="http://schemas.microsoft.com/office/drawing/2014/main" id="{37060286-E3B4-839C-F096-E3032162C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FA467C0-2446-6EA8-047D-4C4625C39881}"/>
                  </a:ext>
                </a:extLst>
              </p14:cNvPr>
              <p14:cNvContentPartPr/>
              <p14:nvPr/>
            </p14:nvContentPartPr>
            <p14:xfrm>
              <a:off x="1423293" y="1818229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FA467C0-2446-6EA8-047D-4C4625C398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4653" y="180922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0795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C6661-A155-D13D-9431-98760B3BAF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66720" y="92825"/>
            <a:ext cx="13634720" cy="3417138"/>
          </a:xfrm>
          <a:noFill/>
        </p:spPr>
        <p:txBody>
          <a:bodyPr/>
          <a:lstStyle/>
          <a:p>
            <a:r>
              <a:rPr lang="en-US" b="1" dirty="0"/>
              <a:t>STM32F103C8T6</a:t>
            </a:r>
          </a:p>
        </p:txBody>
      </p:sp>
      <p:pic>
        <p:nvPicPr>
          <p:cNvPr id="5" name="Picture 4" descr="A blue circuit board with many small components&#10;&#10;AI-generated content may be incorrect.">
            <a:extLst>
              <a:ext uri="{FF2B5EF4-FFF2-40B4-BE49-F238E27FC236}">
                <a16:creationId xmlns:a16="http://schemas.microsoft.com/office/drawing/2014/main" id="{13356543-20BC-DA3F-1BF1-9841D7214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25" b="90000" l="10000" r="92135">
                        <a14:foregroundMark x1="10990" y1="45469" x2="12448" y2="60938"/>
                        <a14:foregroundMark x1="12448" y1="60938" x2="24688" y2="83281"/>
                        <a14:foregroundMark x1="89115" y1="25469" x2="88073" y2="34531"/>
                        <a14:foregroundMark x1="63385" y1="13750" x2="71458" y2="9453"/>
                        <a14:foregroundMark x1="71458" y1="9453" x2="74740" y2="11094"/>
                        <a14:foregroundMark x1="72604" y1="8203" x2="72240" y2="8438"/>
                        <a14:foregroundMark x1="77917" y1="12969" x2="82188" y2="9531"/>
                        <a14:foregroundMark x1="80052" y1="16172" x2="85052" y2="10313"/>
                        <a14:foregroundMark x1="82917" y1="16719" x2="87188" y2="13750"/>
                        <a14:foregroundMark x1="86094" y1="19375" x2="89844" y2="16719"/>
                        <a14:foregroundMark x1="24323" y1="83047" x2="85052" y2="37500"/>
                        <a14:foregroundMark x1="25573" y1="82734" x2="91198" y2="33203"/>
                        <a14:foregroundMark x1="91198" y1="33203" x2="92135" y2="29531"/>
                        <a14:foregroundMark x1="49010" y1="66406" x2="53281" y2="62422"/>
                        <a14:foregroundMark x1="63073" y1="55469" x2="85156" y2="38047"/>
                        <a14:foregroundMark x1="72813" y1="49141" x2="85833" y2="37422"/>
                        <a14:foregroundMark x1="84010" y1="40234" x2="69271" y2="51563"/>
                        <a14:foregroundMark x1="20990" y1="77656" x2="24792" y2="84375"/>
                        <a14:backgroundMark x1="26458" y1="86250" x2="84167" y2="43203"/>
                        <a14:backgroundMark x1="84167" y1="43203" x2="85938" y2="4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695" y="1376680"/>
            <a:ext cx="5852160" cy="516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84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A6A4-0214-2976-03C6-03A70A91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Specifications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A358A70-1F0A-570C-15E9-525D7601F4C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00414377"/>
              </p:ext>
            </p:extLst>
          </p:nvPr>
        </p:nvGraphicFramePr>
        <p:xfrm>
          <a:off x="1156137" y="1954923"/>
          <a:ext cx="9637987" cy="4420352"/>
        </p:xfrm>
        <a:graphic>
          <a:graphicData uri="http://schemas.openxmlformats.org/drawingml/2006/table">
            <a:tbl>
              <a:tblPr/>
              <a:tblGrid>
                <a:gridCol w="4803918">
                  <a:extLst>
                    <a:ext uri="{9D8B030D-6E8A-4147-A177-3AD203B41FA5}">
                      <a16:colId xmlns:a16="http://schemas.microsoft.com/office/drawing/2014/main" val="1518594206"/>
                    </a:ext>
                  </a:extLst>
                </a:gridCol>
                <a:gridCol w="4834069">
                  <a:extLst>
                    <a:ext uri="{9D8B030D-6E8A-4147-A177-3AD203B41FA5}">
                      <a16:colId xmlns:a16="http://schemas.microsoft.com/office/drawing/2014/main" val="4254360482"/>
                    </a:ext>
                  </a:extLst>
                </a:gridCol>
              </a:tblGrid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b="1" dirty="0">
                          <a:effectLst/>
                        </a:rPr>
                        <a:t>Feature</a:t>
                      </a:r>
                      <a:endParaRPr lang="en-US" sz="2800" dirty="0">
                        <a:effectLst/>
                      </a:endParaRP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>
                          <a:effectLst/>
                        </a:rPr>
                        <a:t>STM32F103C8T6</a:t>
                      </a:r>
                      <a:endParaRPr lang="en-US" sz="2800">
                        <a:effectLst/>
                      </a:endParaRP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1128356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FLASH (ROM)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>
                          <a:effectLst/>
                        </a:rPr>
                        <a:t>64kB/128kB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517135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SRAM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>
                          <a:effectLst/>
                        </a:rPr>
                        <a:t>20kB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359970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UART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effectLst/>
                        </a:rPr>
                        <a:t>3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8622268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SPI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>
                          <a:effectLst/>
                        </a:rPr>
                        <a:t>2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795340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I2C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effectLst/>
                        </a:rPr>
                        <a:t>2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213363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Timers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effectLst/>
                        </a:rPr>
                        <a:t>7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655307"/>
                  </a:ext>
                </a:extLst>
              </a:tr>
              <a:tr h="55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effectLst/>
                        </a:rPr>
                        <a:t>Clock Speed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72MHz</a:t>
                      </a:r>
                    </a:p>
                  </a:txBody>
                  <a:tcPr marL="82136" marR="82136" marT="41068" marB="41068" anchor="ctr">
                    <a:lnL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AF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4969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198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0D83A0-70BC-CD9D-4451-6A9068681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Autofit/>
          </a:bodyPr>
          <a:lstStyle/>
          <a:p>
            <a:r>
              <a:rPr lang="en-US" sz="6000" b="1" dirty="0"/>
              <a:t>GPIO Pin Information: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36E84-7F7A-DDFD-F10D-67CB61DA7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653" y="2652280"/>
            <a:ext cx="6002110" cy="372903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STM32F103C8T6 microcontroller has 37 GPIO pins available, organized into 3 ports: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1-Port A (GPIO): PA0 to PA15 (16 pins)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2-Port B (GPIOB): PB0 to PB15 (16 pins)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3-Port C (GPIOC): PC13 to PC15 (3 pins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 descr="A circuit board with text and symbols&#10;&#10;AI-generated content may be incorrect.">
            <a:extLst>
              <a:ext uri="{FF2B5EF4-FFF2-40B4-BE49-F238E27FC236}">
                <a16:creationId xmlns:a16="http://schemas.microsoft.com/office/drawing/2014/main" id="{65272CAF-A0D4-E6D9-B8C5-1E0C12AB2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3" t="18590" b="2833"/>
          <a:stretch>
            <a:fillRect/>
          </a:stretch>
        </p:blipFill>
        <p:spPr>
          <a:xfrm>
            <a:off x="6412763" y="290944"/>
            <a:ext cx="5776188" cy="65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8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5ADB0-8F8A-9932-9259-50C1B0125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513"/>
            <a:ext cx="10515600" cy="1466127"/>
          </a:xfrm>
        </p:spPr>
        <p:txBody>
          <a:bodyPr>
            <a:normAutofit/>
          </a:bodyPr>
          <a:lstStyle/>
          <a:p>
            <a:r>
              <a:rPr lang="en-US" b="1" dirty="0"/>
              <a:t>GPIO Pin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F2FC693-74B4-C453-D4FE-7C94672B3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6593672"/>
              </p:ext>
            </p:extLst>
          </p:nvPr>
        </p:nvGraphicFramePr>
        <p:xfrm>
          <a:off x="934173" y="1360546"/>
          <a:ext cx="10323654" cy="52719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1827">
                  <a:extLst>
                    <a:ext uri="{9D8B030D-6E8A-4147-A177-3AD203B41FA5}">
                      <a16:colId xmlns:a16="http://schemas.microsoft.com/office/drawing/2014/main" val="1187197920"/>
                    </a:ext>
                  </a:extLst>
                </a:gridCol>
                <a:gridCol w="5161827">
                  <a:extLst>
                    <a:ext uri="{9D8B030D-6E8A-4147-A177-3AD203B41FA5}">
                      <a16:colId xmlns:a16="http://schemas.microsoft.com/office/drawing/2014/main" val="3043919048"/>
                    </a:ext>
                  </a:extLst>
                </a:gridCol>
              </a:tblGrid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647934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PA0-PA15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ADCI(Analog to Digital Converter) Inputs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068382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PB0,PB1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Additional Analog inputs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647978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PA9(TX)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800" dirty="0"/>
                        <a:t>USART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81665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PA10(RX)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320081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PA2(TX)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800" dirty="0"/>
                        <a:t>USART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511000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PA3(RX)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605548"/>
                  </a:ext>
                </a:extLst>
              </a:tr>
              <a:tr h="307887">
                <a:tc>
                  <a:txBody>
                    <a:bodyPr/>
                    <a:lstStyle/>
                    <a:p>
                      <a:r>
                        <a:rPr lang="en-US" sz="2800" dirty="0"/>
                        <a:t>PB10(TX)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800" dirty="0"/>
                        <a:t>USART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643253"/>
                  </a:ext>
                </a:extLst>
              </a:tr>
              <a:tr h="699941">
                <a:tc>
                  <a:txBody>
                    <a:bodyPr/>
                    <a:lstStyle/>
                    <a:p>
                      <a:r>
                        <a:rPr lang="en-US" sz="2800" dirty="0"/>
                        <a:t>PB11(RX)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047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6760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5E1CC60-945A-0112-F2BB-09E6A9D9EA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551082"/>
              </p:ext>
            </p:extLst>
          </p:nvPr>
        </p:nvGraphicFramePr>
        <p:xfrm>
          <a:off x="838200" y="405533"/>
          <a:ext cx="10515600" cy="58580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71034874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823834646"/>
                    </a:ext>
                  </a:extLst>
                </a:gridCol>
              </a:tblGrid>
              <a:tr h="970369">
                <a:tc>
                  <a:txBody>
                    <a:bodyPr/>
                    <a:lstStyle/>
                    <a:p>
                      <a:r>
                        <a:rPr lang="en-US" sz="2800" dirty="0"/>
                        <a:t>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056080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PA4(CS)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sz="2800" dirty="0"/>
                        <a:t>SPI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703838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PA5(SCK)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566588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PA6(MISO)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987896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PA7(MOSI)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207359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PB12(CS)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sz="2800" dirty="0"/>
                        <a:t>SPI 2</a:t>
                      </a:r>
                    </a:p>
                    <a:p>
                      <a:endParaRPr lang="en-US" sz="2800" dirty="0"/>
                    </a:p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672123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PB13(SCK)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209355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r>
                        <a:rPr lang="en-US" sz="2800" dirty="0"/>
                        <a:t>PB14(MISO)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657093"/>
                  </a:ext>
                </a:extLst>
              </a:tr>
              <a:tr h="6109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PB15(MOSI)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354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1352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8A9781-6B92-FBCA-CB30-A4DEA7E998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1972743"/>
              </p:ext>
            </p:extLst>
          </p:nvPr>
        </p:nvGraphicFramePr>
        <p:xfrm>
          <a:off x="838200" y="913448"/>
          <a:ext cx="10515600" cy="4176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28427265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828774373"/>
                    </a:ext>
                  </a:extLst>
                </a:gridCol>
              </a:tblGrid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00308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PB6(SCL)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800" dirty="0"/>
                        <a:t>I2C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008054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PB7(SDA)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860248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PB10(SCL)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800" dirty="0"/>
                        <a:t>I2C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798566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PB11(SDA)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676114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SWDIO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Serial Wire debug input/output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772251"/>
                  </a:ext>
                </a:extLst>
              </a:tr>
              <a:tr h="596673">
                <a:tc>
                  <a:txBody>
                    <a:bodyPr/>
                    <a:lstStyle/>
                    <a:p>
                      <a:r>
                        <a:rPr lang="en-US" sz="2800" dirty="0"/>
                        <a:t>SWCLK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Serial Wire Clock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9549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4884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98A8-F66F-6596-2E5D-94919A6C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b="1" dirty="0"/>
              <a:t>Blue Pill Pinout Diagram (STM32F103)</a:t>
            </a:r>
            <a:endParaRPr lang="en-US" sz="6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0D5957-AD2C-B73B-98AA-FBF80ADF6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327" y="1825625"/>
            <a:ext cx="11201400" cy="490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27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8CFD-7104-CCB1-29A6-DC002DF3C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18" y="383938"/>
            <a:ext cx="10515600" cy="1664610"/>
          </a:xfrm>
        </p:spPr>
        <p:txBody>
          <a:bodyPr>
            <a:normAutofit/>
          </a:bodyPr>
          <a:lstStyle/>
          <a:p>
            <a:r>
              <a:rPr lang="en-US" sz="6000" b="1" dirty="0"/>
              <a:t>Core CPU registers include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DE1CA8-8801-9272-73E3-571119387C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1777973"/>
              </p:ext>
            </p:extLst>
          </p:nvPr>
        </p:nvGraphicFramePr>
        <p:xfrm>
          <a:off x="763318" y="2310595"/>
          <a:ext cx="10665364" cy="31568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332682">
                  <a:extLst>
                    <a:ext uri="{9D8B030D-6E8A-4147-A177-3AD203B41FA5}">
                      <a16:colId xmlns:a16="http://schemas.microsoft.com/office/drawing/2014/main" val="2781461175"/>
                    </a:ext>
                  </a:extLst>
                </a:gridCol>
                <a:gridCol w="5332682">
                  <a:extLst>
                    <a:ext uri="{9D8B030D-6E8A-4147-A177-3AD203B41FA5}">
                      <a16:colId xmlns:a16="http://schemas.microsoft.com/office/drawing/2014/main" val="1554032641"/>
                    </a:ext>
                  </a:extLst>
                </a:gridCol>
              </a:tblGrid>
              <a:tr h="526145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Registers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906789"/>
                  </a:ext>
                </a:extLst>
              </a:tr>
              <a:tr h="526145">
                <a:tc>
                  <a:txBody>
                    <a:bodyPr/>
                    <a:lstStyle/>
                    <a:p>
                      <a:r>
                        <a:rPr lang="en-US" sz="2700" dirty="0"/>
                        <a:t>R0-R12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General-purpose registers</a:t>
                      </a:r>
                      <a:endParaRPr lang="en-US" sz="27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435511"/>
                  </a:ext>
                </a:extLst>
              </a:tr>
              <a:tr h="526145">
                <a:tc>
                  <a:txBody>
                    <a:bodyPr/>
                    <a:lstStyle/>
                    <a:p>
                      <a:r>
                        <a:rPr lang="en-US" sz="2700" dirty="0"/>
                        <a:t>R13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Stack Pointer </a:t>
                      </a:r>
                      <a:endParaRPr lang="en-US" sz="27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6203152"/>
                  </a:ext>
                </a:extLst>
              </a:tr>
              <a:tr h="526145">
                <a:tc>
                  <a:txBody>
                    <a:bodyPr/>
                    <a:lstStyle/>
                    <a:p>
                      <a:r>
                        <a:rPr lang="en-US" sz="2700" dirty="0"/>
                        <a:t>R14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Link Register</a:t>
                      </a:r>
                      <a:endParaRPr lang="en-US" sz="27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688702"/>
                  </a:ext>
                </a:extLst>
              </a:tr>
              <a:tr h="526145">
                <a:tc>
                  <a:txBody>
                    <a:bodyPr/>
                    <a:lstStyle/>
                    <a:p>
                      <a:r>
                        <a:rPr lang="en-US" sz="2700" dirty="0"/>
                        <a:t>R15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Program Counter </a:t>
                      </a:r>
                      <a:endParaRPr lang="en-US" sz="27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0695902"/>
                  </a:ext>
                </a:extLst>
              </a:tr>
              <a:tr h="526145">
                <a:tc>
                  <a:txBody>
                    <a:bodyPr/>
                    <a:lstStyle/>
                    <a:p>
                      <a:r>
                        <a:rPr lang="en-US" sz="2700" dirty="0" err="1"/>
                        <a:t>xPSR</a:t>
                      </a:r>
                      <a:endParaRPr lang="en-US" sz="27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Program Status Register </a:t>
                      </a:r>
                      <a:endParaRPr lang="en-US" sz="27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051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1359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680CB6-190C-C057-081B-E2986151B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dirty="0"/>
              <a:t>Applications</a:t>
            </a:r>
            <a:r>
              <a:rPr lang="en-US" dirty="0"/>
              <a:t>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0092F0-86AB-9259-5BD6-90BEBA744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Consumer Electronics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Industrial Automation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Robotics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Communication devices</a:t>
            </a:r>
          </a:p>
        </p:txBody>
      </p:sp>
    </p:spTree>
    <p:extLst>
      <p:ext uri="{BB962C8B-B14F-4D97-AF65-F5344CB8AC3E}">
        <p14:creationId xmlns:p14="http://schemas.microsoft.com/office/powerpoint/2010/main" val="1391788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DD403-7A14-4245-229B-C50B94410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0895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76485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0856A-62C3-3EAD-D495-6570CE342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54B3-C581-08EA-16AF-32B1C9842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It is </a:t>
            </a:r>
            <a:r>
              <a:rPr lang="en-US" b="1" dirty="0"/>
              <a:t>32-bit ARM Cortex-M </a:t>
            </a:r>
            <a:r>
              <a:rPr lang="en-US" dirty="0"/>
              <a:t>based microcontroller family by </a:t>
            </a:r>
            <a:r>
              <a:rPr lang="en-US" b="1" dirty="0"/>
              <a:t>STMicroelectronics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Low power consumption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Rich peripherals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Advanced security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Wireless connectivity</a:t>
            </a:r>
          </a:p>
        </p:txBody>
      </p:sp>
    </p:spTree>
    <p:extLst>
      <p:ext uri="{BB962C8B-B14F-4D97-AF65-F5344CB8AC3E}">
        <p14:creationId xmlns:p14="http://schemas.microsoft.com/office/powerpoint/2010/main" val="150814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B777C-B0AA-5050-EAAD-058169890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dirty="0"/>
              <a:t>STM32 Core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4C4BB-C5FB-0CC9-A61D-1879A336E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232" y="2446122"/>
            <a:ext cx="5716303" cy="4873625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5000" b="1" dirty="0"/>
              <a:t>Cortex-M0/M0+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 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Cortex-M4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Cortex-M7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Cortex-M33/M55</a:t>
            </a:r>
          </a:p>
          <a:p>
            <a:pPr marL="0" indent="0">
              <a:buNone/>
            </a:pPr>
            <a:r>
              <a:rPr lang="en-US" dirty="0"/>
              <a:t>							</a:t>
            </a:r>
          </a:p>
        </p:txBody>
      </p:sp>
      <p:pic>
        <p:nvPicPr>
          <p:cNvPr id="12" name="Picture 11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2F0156CE-D4F3-B4F8-6297-2CCBF35C0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89" b="94514" l="2667" r="97556">
                        <a14:foregroundMark x1="58444" y1="37656" x2="64444" y2="40898"/>
                        <a14:foregroundMark x1="72222" y1="10224" x2="70222" y2="11471"/>
                        <a14:foregroundMark x1="72889" y1="5736" x2="80000" y2="12968"/>
                        <a14:foregroundMark x1="53111" y1="4738" x2="59778" y2="4988"/>
                        <a14:foregroundMark x1="77778" y1="9476" x2="79778" y2="11471"/>
                        <a14:foregroundMark x1="88667" y1="19950" x2="97556" y2="26434"/>
                        <a14:foregroundMark x1="97556" y1="26434" x2="90444" y2="38903"/>
                        <a14:foregroundMark x1="32667" y1="88030" x2="40855" y2="95232"/>
                        <a14:foregroundMark x1="47466" y1="94910" x2="50222" y2="94763"/>
                        <a14:foregroundMark x1="45885" y1="94995" x2="46560" y2="94959"/>
                        <a14:foregroundMark x1="40889" y1="95262" x2="45870" y2="94996"/>
                        <a14:foregroundMark x1="50222" y1="94763" x2="52444" y2="89027"/>
                        <a14:foregroundMark x1="5219" y1="63023" x2="2667" y2="66085"/>
                        <a14:foregroundMark x1="9111" y1="58354" x2="5437" y2="62762"/>
                        <a14:foregroundMark x1="7903" y1="69676" x2="10667" y2="71571"/>
                        <a14:foregroundMark x1="2667" y1="66085" x2="7492" y2="69393"/>
                        <a14:foregroundMark x1="46142" y1="92481" x2="45333" y2="91272"/>
                        <a14:foregroundMark x1="46667" y1="93267" x2="46506" y2="93027"/>
                        <a14:backgroundMark x1="6889" y1="66833" x2="6222" y2="65835"/>
                        <a14:backgroundMark x1="46667" y1="92519" x2="46889" y2="91771"/>
                        <a14:backgroundMark x1="45111" y1="93017" x2="45333" y2="93516"/>
                        <a14:backgroundMark x1="46222" y1="93766" x2="46222" y2="90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910" y="279398"/>
            <a:ext cx="5716302" cy="50938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9B0F5-5D5D-2B0D-CE52-C7402DEE50BE}"/>
              </a:ext>
            </a:extLst>
          </p:cNvPr>
          <p:cNvSpPr txBox="1"/>
          <p:nvPr/>
        </p:nvSpPr>
        <p:spPr>
          <a:xfrm>
            <a:off x="7678374" y="5561672"/>
            <a:ext cx="1631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STM32F0</a:t>
            </a:r>
          </a:p>
        </p:txBody>
      </p:sp>
    </p:spTree>
    <p:extLst>
      <p:ext uri="{BB962C8B-B14F-4D97-AF65-F5344CB8AC3E}">
        <p14:creationId xmlns:p14="http://schemas.microsoft.com/office/powerpoint/2010/main" val="157219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EE192-1FC6-E6A4-1EF8-B04D2C44C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D6020-88BE-5D22-1DAA-C229F774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dirty="0"/>
              <a:t>STM32 Core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AD93F-C051-9E78-0BC7-E5083F5E9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1" y="2210285"/>
            <a:ext cx="6172200" cy="4873625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Cortex-M0/M0+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5000" b="1" dirty="0"/>
              <a:t>Cortex-M3  </a:t>
            </a:r>
            <a:r>
              <a:rPr lang="en-US" b="1" dirty="0"/>
              <a:t>             </a:t>
            </a:r>
            <a:endParaRPr lang="en-US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Cortex-M4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Cortex-M7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Cortex-M33/M55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blue circuit board with a yellow and black connector&#10;&#10;AI-generated content may be incorrect.">
            <a:extLst>
              <a:ext uri="{FF2B5EF4-FFF2-40B4-BE49-F238E27FC236}">
                <a16:creationId xmlns:a16="http://schemas.microsoft.com/office/drawing/2014/main" id="{250AECE0-6172-8B49-8829-0E6DF3E95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750">
                        <a14:foregroundMark x1="90750" y1="36000" x2="90625" y2="38875"/>
                        <a14:foregroundMark x1="85000" y1="31250" x2="89500" y2="28250"/>
                        <a14:foregroundMark x1="81750" y1="29625" x2="86375" y2="26250"/>
                        <a14:foregroundMark x1="79375" y1="27625" x2="83750" y2="24250"/>
                        <a14:foregroundMark x1="76500" y1="25375" x2="81375" y2="22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726"/>
          <a:stretch>
            <a:fillRect/>
          </a:stretch>
        </p:blipFill>
        <p:spPr>
          <a:xfrm>
            <a:off x="4865543" y="-808130"/>
            <a:ext cx="6858000" cy="5883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5C080C-0FCD-5B9D-E388-C03E46D351C2}"/>
              </a:ext>
            </a:extLst>
          </p:cNvPr>
          <p:cNvSpPr txBox="1"/>
          <p:nvPr/>
        </p:nvSpPr>
        <p:spPr>
          <a:xfrm>
            <a:off x="7234670" y="5434446"/>
            <a:ext cx="2119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STM32F1</a:t>
            </a:r>
          </a:p>
        </p:txBody>
      </p:sp>
    </p:spTree>
    <p:extLst>
      <p:ext uri="{BB962C8B-B14F-4D97-AF65-F5344CB8AC3E}">
        <p14:creationId xmlns:p14="http://schemas.microsoft.com/office/powerpoint/2010/main" val="1650679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AD36E-43B0-713A-E919-FEF7FC6EF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71760-90A8-C23A-9080-727B87E86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dirty="0"/>
              <a:t>STM32 Core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D6C22-BD85-9B48-55F9-741ACE5EF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624" y="2363788"/>
            <a:ext cx="6172200" cy="4873625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Cortex-M0/M0+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 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5000" b="1" dirty="0"/>
              <a:t>Cortex-M4 </a:t>
            </a:r>
            <a:r>
              <a:rPr lang="en-US" sz="5000" dirty="0"/>
              <a:t>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Cortex-M7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Cortex-M33/M55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AB92BA96-7D8B-DD3B-1F45-3AEAC44DE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23" b="96797" l="2906" r="96994">
                        <a14:foregroundMark x1="67535" y1="9431" x2="75150" y2="4448"/>
                        <a14:foregroundMark x1="75150" y1="4448" x2="79659" y2="9253"/>
                        <a14:foregroundMark x1="77956" y1="2135" x2="78156" y2="4448"/>
                        <a14:foregroundMark x1="89078" y1="24021" x2="89679" y2="33808"/>
                        <a14:foregroundMark x1="89679" y1="33808" x2="96894" y2="52669"/>
                        <a14:foregroundMark x1="96894" y1="52669" x2="90681" y2="57295"/>
                        <a14:foregroundMark x1="90681" y1="57295" x2="87375" y2="58007"/>
                        <a14:foregroundMark x1="93287" y1="43238" x2="97094" y2="53381"/>
                        <a14:foregroundMark x1="97094" y1="53381" x2="93186" y2="54093"/>
                        <a14:foregroundMark x1="9719" y1="40747" x2="3006" y2="43238"/>
                        <a14:foregroundMark x1="3006" y1="43238" x2="10220" y2="67260"/>
                        <a14:foregroundMark x1="17034" y1="87722" x2="20441" y2="96797"/>
                        <a14:foregroundMark x1="20441" y1="96797" x2="38778" y2="85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58" b="2124"/>
          <a:stretch>
            <a:fillRect/>
          </a:stretch>
        </p:blipFill>
        <p:spPr>
          <a:xfrm rot="21032224">
            <a:off x="4329400" y="585475"/>
            <a:ext cx="7519313" cy="47983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EFA680-F177-6C81-7BFD-EEB707D00488}"/>
              </a:ext>
            </a:extLst>
          </p:cNvPr>
          <p:cNvSpPr txBox="1"/>
          <p:nvPr/>
        </p:nvSpPr>
        <p:spPr>
          <a:xfrm>
            <a:off x="6634329" y="5875584"/>
            <a:ext cx="290945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STM32F3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48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F3B50-BBFD-9063-9B74-407EEE650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B89B1-CB02-670E-45D0-8FD79F5BB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dirty="0"/>
              <a:t>STM32 Core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90CA1-E23C-AEFF-29A5-0D35E701E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88" y="2275898"/>
            <a:ext cx="6172200" cy="4873625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Cortex-M0/M0+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 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Cortex-M4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5000" b="1" dirty="0"/>
              <a:t>Cortex-M7</a:t>
            </a:r>
            <a:r>
              <a:rPr lang="en-US" sz="4000" b="1" dirty="0"/>
              <a:t>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Cortex-M33/M55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green circuit board with many different components&#10;&#10;AI-generated content may be incorrect.">
            <a:extLst>
              <a:ext uri="{FF2B5EF4-FFF2-40B4-BE49-F238E27FC236}">
                <a16:creationId xmlns:a16="http://schemas.microsoft.com/office/drawing/2014/main" id="{7A50EC31-453E-D5FF-AC06-1931EA923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51" b="95918" l="3429" r="94429">
                        <a14:foregroundMark x1="8571" y1="58277" x2="10714" y2="50113"/>
                        <a14:foregroundMark x1="10714" y1="50113" x2="3857" y2="57143"/>
                        <a14:foregroundMark x1="3857" y1="57143" x2="10286" y2="62132"/>
                        <a14:foregroundMark x1="10286" y1="62132" x2="10429" y2="61224"/>
                        <a14:foregroundMark x1="25143" y1="14059" x2="24143" y2="13605"/>
                        <a14:foregroundMark x1="24571" y1="9751" x2="24143" y2="9751"/>
                        <a14:foregroundMark x1="4286" y1="54649" x2="4286" y2="53968"/>
                        <a14:foregroundMark x1="47429" y1="15420" x2="46429" y2="16100"/>
                        <a14:foregroundMark x1="49000" y1="16100" x2="47714" y2="19501"/>
                        <a14:foregroundMark x1="89571" y1="33560" x2="95714" y2="36281"/>
                        <a14:foregroundMark x1="95714" y1="36281" x2="90286" y2="69841"/>
                        <a14:foregroundMark x1="90286" y1="69841" x2="90571" y2="71655"/>
                        <a14:foregroundMark x1="93857" y1="35147" x2="94571" y2="45805"/>
                        <a14:foregroundMark x1="94571" y1="45805" x2="94429" y2="46032"/>
                        <a14:foregroundMark x1="69143" y1="91156" x2="83143" y2="95918"/>
                        <a14:foregroundMark x1="83143" y1="95918" x2="88857" y2="89796"/>
                        <a14:foregroundMark x1="88857" y1="89796" x2="90000" y2="81179"/>
                        <a14:foregroundMark x1="82286" y1="34014" x2="84571" y2="33787"/>
                        <a14:foregroundMark x1="87429" y1="35374" x2="87714" y2="367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20167">
            <a:off x="4557057" y="221692"/>
            <a:ext cx="7185838" cy="52335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7C3141-FBFE-4405-CEF4-CCE465BFFAEE}"/>
              </a:ext>
            </a:extLst>
          </p:cNvPr>
          <p:cNvSpPr txBox="1"/>
          <p:nvPr/>
        </p:nvSpPr>
        <p:spPr>
          <a:xfrm>
            <a:off x="6716633" y="5631754"/>
            <a:ext cx="2182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STM32F7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998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CD6AC-8BA3-554C-74F2-F95B37046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D24B-D75C-FE43-25C8-5C9BCEACF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dirty="0"/>
              <a:t>STM32 Core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5051F-5463-B4A2-549F-E5E186CFB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88" y="2275898"/>
            <a:ext cx="6172200" cy="4873625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Cortex-M0/M0+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Cortex-M3 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Cortex-M4    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Cortex-M7</a:t>
            </a:r>
            <a:r>
              <a:rPr lang="en-US" sz="4000" b="1" dirty="0"/>
              <a:t>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5000" b="1" dirty="0"/>
              <a:t>Cortex-M33/M55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82CE0DD8-35E2-74CD-E003-0EE0675E1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70" b="86379" l="9250" r="90000">
                        <a14:foregroundMark x1="35500" y1="86711" x2="43750" y2="86379"/>
                        <a14:foregroundMark x1="43750" y1="86379" x2="46000" y2="84718"/>
                        <a14:foregroundMark x1="76000" y1="26910" x2="75750" y2="27243"/>
                        <a14:foregroundMark x1="9250" y1="51163" x2="9750" y2="561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251"/>
          <a:stretch>
            <a:fillRect/>
          </a:stretch>
        </p:blipFill>
        <p:spPr>
          <a:xfrm>
            <a:off x="5177080" y="72737"/>
            <a:ext cx="6921402" cy="51850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402F6C-1DED-423B-FB50-22F8BD97ED04}"/>
              </a:ext>
            </a:extLst>
          </p:cNvPr>
          <p:cNvSpPr txBox="1"/>
          <p:nvPr/>
        </p:nvSpPr>
        <p:spPr>
          <a:xfrm>
            <a:off x="7845136" y="5634243"/>
            <a:ext cx="2036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STM32U5</a:t>
            </a:r>
          </a:p>
        </p:txBody>
      </p:sp>
    </p:spTree>
    <p:extLst>
      <p:ext uri="{BB962C8B-B14F-4D97-AF65-F5344CB8AC3E}">
        <p14:creationId xmlns:p14="http://schemas.microsoft.com/office/powerpoint/2010/main" val="2794172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FB932-A528-0D56-2A54-4972048F0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040" y="416560"/>
            <a:ext cx="4724400" cy="581642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Block Diagram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E7B575-67C5-75BB-E9AA-380A2EED26D6}"/>
              </a:ext>
            </a:extLst>
          </p:cNvPr>
          <p:cNvSpPr/>
          <p:nvPr/>
        </p:nvSpPr>
        <p:spPr>
          <a:xfrm>
            <a:off x="6577445" y="872836"/>
            <a:ext cx="5112328" cy="613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b="1" dirty="0"/>
              <a:t>STM32 CHIP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492671-5714-60AA-87A3-BED5139352BF}"/>
              </a:ext>
            </a:extLst>
          </p:cNvPr>
          <p:cNvSpPr/>
          <p:nvPr/>
        </p:nvSpPr>
        <p:spPr>
          <a:xfrm>
            <a:off x="6598307" y="2182092"/>
            <a:ext cx="5185064" cy="4426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6002CD-2303-239C-20BE-01D777CAA268}"/>
              </a:ext>
            </a:extLst>
          </p:cNvPr>
          <p:cNvSpPr/>
          <p:nvPr/>
        </p:nvSpPr>
        <p:spPr>
          <a:xfrm>
            <a:off x="6691905" y="2467841"/>
            <a:ext cx="4997868" cy="5922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CORTEX CORE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666262-A1B4-D155-9E5B-0D2236A3136F}"/>
              </a:ext>
            </a:extLst>
          </p:cNvPr>
          <p:cNvSpPr/>
          <p:nvPr/>
        </p:nvSpPr>
        <p:spPr>
          <a:xfrm>
            <a:off x="6691905" y="3356264"/>
            <a:ext cx="4997868" cy="5922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BUS MATRIX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0D032E-292B-74BD-C42C-D58662F95BA0}"/>
              </a:ext>
            </a:extLst>
          </p:cNvPr>
          <p:cNvSpPr/>
          <p:nvPr/>
        </p:nvSpPr>
        <p:spPr>
          <a:xfrm>
            <a:off x="6795817" y="4395356"/>
            <a:ext cx="1267527" cy="7169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FLASH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2DC1D6-B64D-3159-E5B9-2E76A23D10B9}"/>
              </a:ext>
            </a:extLst>
          </p:cNvPr>
          <p:cNvSpPr/>
          <p:nvPr/>
        </p:nvSpPr>
        <p:spPr>
          <a:xfrm>
            <a:off x="8260854" y="4384966"/>
            <a:ext cx="1776679" cy="71697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PERIPHERALS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0DF34E-E344-4EA8-8D8A-1D224F020F0C}"/>
              </a:ext>
            </a:extLst>
          </p:cNvPr>
          <p:cNvSpPr/>
          <p:nvPr/>
        </p:nvSpPr>
        <p:spPr>
          <a:xfrm>
            <a:off x="10474035" y="4384964"/>
            <a:ext cx="1142999" cy="7169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237C43-8483-1D91-7237-079550B00A59}"/>
              </a:ext>
            </a:extLst>
          </p:cNvPr>
          <p:cNvSpPr/>
          <p:nvPr/>
        </p:nvSpPr>
        <p:spPr>
          <a:xfrm>
            <a:off x="6691905" y="5559136"/>
            <a:ext cx="4997868" cy="8936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3CF8D1-CDA4-B55F-D7BF-2F6175D6CBD0}"/>
              </a:ext>
            </a:extLst>
          </p:cNvPr>
          <p:cNvSpPr/>
          <p:nvPr/>
        </p:nvSpPr>
        <p:spPr>
          <a:xfrm>
            <a:off x="6795817" y="5756564"/>
            <a:ext cx="1163619" cy="5818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GPIO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4E5A42-41D2-6A97-9C37-0E993EA43795}"/>
              </a:ext>
            </a:extLst>
          </p:cNvPr>
          <p:cNvSpPr/>
          <p:nvPr/>
        </p:nvSpPr>
        <p:spPr>
          <a:xfrm>
            <a:off x="8063347" y="5756563"/>
            <a:ext cx="1288471" cy="5818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USART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957F67-9EE5-B930-384E-3C79053A2241}"/>
              </a:ext>
            </a:extLst>
          </p:cNvPr>
          <p:cNvSpPr/>
          <p:nvPr/>
        </p:nvSpPr>
        <p:spPr>
          <a:xfrm>
            <a:off x="9580418" y="5756564"/>
            <a:ext cx="893618" cy="5818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I2C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FD3D0-E880-4137-91A0-F71D9BCE2B8F}"/>
              </a:ext>
            </a:extLst>
          </p:cNvPr>
          <p:cNvSpPr/>
          <p:nvPr/>
        </p:nvSpPr>
        <p:spPr>
          <a:xfrm>
            <a:off x="10702636" y="5756564"/>
            <a:ext cx="893618" cy="5818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SPI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7B5E886-FF09-6B13-253E-BE6CDF981E8E}"/>
              </a:ext>
            </a:extLst>
          </p:cNvPr>
          <p:cNvCxnSpPr/>
          <p:nvPr/>
        </p:nvCxnSpPr>
        <p:spPr>
          <a:xfrm>
            <a:off x="7616536" y="2992582"/>
            <a:ext cx="0" cy="3636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36F78F0-2131-A431-5C9D-1D755BE71813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190839" y="3060124"/>
            <a:ext cx="0" cy="2961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14566BD-DC0E-7287-A5FC-2A38B4337AAE}"/>
              </a:ext>
            </a:extLst>
          </p:cNvPr>
          <p:cNvCxnSpPr/>
          <p:nvPr/>
        </p:nvCxnSpPr>
        <p:spPr>
          <a:xfrm>
            <a:off x="10827327" y="2971801"/>
            <a:ext cx="0" cy="4571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EE5689F-F135-377A-8046-2961218EDC6E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7429581" y="3948547"/>
            <a:ext cx="1" cy="4468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7B4A6C-AA7F-8311-A1B9-7F55CFEDD109}"/>
              </a:ext>
            </a:extLst>
          </p:cNvPr>
          <p:cNvCxnSpPr>
            <a:cxnSpLocks/>
          </p:cNvCxnSpPr>
          <p:nvPr/>
        </p:nvCxnSpPr>
        <p:spPr>
          <a:xfrm>
            <a:off x="11066318" y="3948547"/>
            <a:ext cx="0" cy="4364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C1669B8-BCAE-0479-E07B-0382A056CDB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147915" y="3948547"/>
            <a:ext cx="1279" cy="4364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6BB5B79-10CD-0750-2C22-662B8181BC96}"/>
              </a:ext>
            </a:extLst>
          </p:cNvPr>
          <p:cNvCxnSpPr>
            <a:endCxn id="16" idx="0"/>
          </p:cNvCxnSpPr>
          <p:nvPr/>
        </p:nvCxnSpPr>
        <p:spPr>
          <a:xfrm>
            <a:off x="9190839" y="5112327"/>
            <a:ext cx="0" cy="4468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74FFE2C4-EF05-7A8D-4B87-BAB95C9F9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182091"/>
            <a:ext cx="4755494" cy="1517073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B8BDE20-ABFD-3BE8-2BA7-4713D5A7DF21}"/>
              </a:ext>
            </a:extLst>
          </p:cNvPr>
          <p:cNvCxnSpPr>
            <a:stCxn id="9" idx="2"/>
          </p:cNvCxnSpPr>
          <p:nvPr/>
        </p:nvCxnSpPr>
        <p:spPr>
          <a:xfrm>
            <a:off x="9133609" y="1485900"/>
            <a:ext cx="0" cy="6961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256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4BB2B-B5EB-1280-7C4C-E89E9B415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Core characteristics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53DBD-2440-6A6C-EE05-A5BE36BBF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32-bit 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RISC architecture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Power efficiency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Harvard architecture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On-chip components</a:t>
            </a:r>
          </a:p>
        </p:txBody>
      </p:sp>
    </p:spTree>
    <p:extLst>
      <p:ext uri="{BB962C8B-B14F-4D97-AF65-F5344CB8AC3E}">
        <p14:creationId xmlns:p14="http://schemas.microsoft.com/office/powerpoint/2010/main" val="1024127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1880</TotalTime>
  <Words>363</Words>
  <Application>Microsoft Office PowerPoint</Application>
  <PresentationFormat>Widescreen</PresentationFormat>
  <Paragraphs>143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Wingdings</vt:lpstr>
      <vt:lpstr>Office Theme</vt:lpstr>
      <vt:lpstr>PowerPoint Presentation</vt:lpstr>
      <vt:lpstr>Introduction</vt:lpstr>
      <vt:lpstr>STM32 Core Families</vt:lpstr>
      <vt:lpstr>STM32 Core Families</vt:lpstr>
      <vt:lpstr>STM32 Core Families</vt:lpstr>
      <vt:lpstr>STM32 Core Families</vt:lpstr>
      <vt:lpstr>STM32 Core Families</vt:lpstr>
      <vt:lpstr>Block Diagram </vt:lpstr>
      <vt:lpstr>Core characteristics</vt:lpstr>
      <vt:lpstr>STM32F103C8T6</vt:lpstr>
      <vt:lpstr>Specifications</vt:lpstr>
      <vt:lpstr>GPIO Pin Information:</vt:lpstr>
      <vt:lpstr>GPIO Pin</vt:lpstr>
      <vt:lpstr>PowerPoint Presentation</vt:lpstr>
      <vt:lpstr>PowerPoint Presentation</vt:lpstr>
      <vt:lpstr>Blue Pill Pinout Diagram (STM32F103)</vt:lpstr>
      <vt:lpstr>Core CPU registers include</vt:lpstr>
      <vt:lpstr>Applications: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Shaik Asghar</dc:creator>
  <cp:lastModifiedBy>Shaik Asghar</cp:lastModifiedBy>
  <cp:revision>45</cp:revision>
  <dcterms:created xsi:type="dcterms:W3CDTF">2025-10-05T05:17:02Z</dcterms:created>
  <dcterms:modified xsi:type="dcterms:W3CDTF">2025-10-09T06:00:47Z</dcterms:modified>
</cp:coreProperties>
</file>

<file path=docProps/thumbnail.jpeg>
</file>